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75" r:id="rId2"/>
    <p:sldId id="259" r:id="rId3"/>
    <p:sldId id="285" r:id="rId4"/>
    <p:sldId id="270" r:id="rId5"/>
    <p:sldId id="258" r:id="rId6"/>
    <p:sldId id="273" r:id="rId7"/>
    <p:sldId id="272" r:id="rId8"/>
    <p:sldId id="330" r:id="rId9"/>
    <p:sldId id="274" r:id="rId10"/>
    <p:sldId id="287" r:id="rId11"/>
    <p:sldId id="288" r:id="rId12"/>
    <p:sldId id="289" r:id="rId13"/>
    <p:sldId id="290" r:id="rId14"/>
    <p:sldId id="282" r:id="rId15"/>
    <p:sldId id="283" r:id="rId16"/>
    <p:sldId id="284" r:id="rId17"/>
    <p:sldId id="291" r:id="rId18"/>
    <p:sldId id="281" r:id="rId19"/>
    <p:sldId id="276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8"/>
    <p:restoredTop sz="94789"/>
  </p:normalViewPr>
  <p:slideViewPr>
    <p:cSldViewPr snapToGrid="0" snapToObjects="1">
      <p:cViewPr varScale="1">
        <p:scale>
          <a:sx n="117" d="100"/>
          <a:sy n="117" d="100"/>
        </p:scale>
        <p:origin x="127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040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2" y="1690179"/>
            <a:ext cx="4012635" cy="353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7"/>
            <a:ext cx="9144000" cy="107567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Detección de Bordes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8 ]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3A853-A19D-4E47-A62A-10BE18054A2A}"/>
              </a:ext>
            </a:extLst>
          </p:cNvPr>
          <p:cNvSpPr txBox="1"/>
          <p:nvPr/>
        </p:nvSpPr>
        <p:spPr>
          <a:xfrm rot="2399013">
            <a:off x="5799657" y="282268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C000"/>
                </a:solidFill>
              </a:rPr>
              <a:t>PARTE 1</a:t>
            </a:r>
          </a:p>
        </p:txBody>
      </p:sp>
    </p:spTree>
    <p:extLst>
      <p:ext uri="{BB962C8B-B14F-4D97-AF65-F5344CB8AC3E}">
        <p14:creationId xmlns:p14="http://schemas.microsoft.com/office/powerpoint/2010/main" val="3561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32981C-0770-E54A-B68C-F67EE395BF8E}"/>
              </a:ext>
            </a:extLst>
          </p:cNvPr>
          <p:cNvSpPr txBox="1"/>
          <p:nvPr/>
        </p:nvSpPr>
        <p:spPr>
          <a:xfrm>
            <a:off x="348871" y="528065"/>
            <a:ext cx="8114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Los bordes de una imagen se calculan </a:t>
            </a:r>
          </a:p>
          <a:p>
            <a:r>
              <a:rPr lang="es-ES_tradnl" sz="3600" dirty="0">
                <a:latin typeface="Trebuchet MS" panose="020B0703020202090204" pitchFamily="34" charset="0"/>
              </a:rPr>
              <a:t>a partir del Gradiente</a:t>
            </a:r>
          </a:p>
        </p:txBody>
      </p:sp>
      <p:pic>
        <p:nvPicPr>
          <p:cNvPr id="13" name="Picture 12" descr="A close up of a clock&#10;&#10;Description automatically generated">
            <a:extLst>
              <a:ext uri="{FF2B5EF4-FFF2-40B4-BE49-F238E27FC236}">
                <a16:creationId xmlns:a16="http://schemas.microsoft.com/office/drawing/2014/main" id="{6516461A-7ED7-594B-89E4-A4E41180D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85" y="2417379"/>
            <a:ext cx="5888623" cy="1382217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70D64F0B-59C5-9240-BD3C-774E999D2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024" y="4036637"/>
            <a:ext cx="3659952" cy="138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3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32981C-0770-E54A-B68C-F67EE395BF8E}"/>
              </a:ext>
            </a:extLst>
          </p:cNvPr>
          <p:cNvSpPr txBox="1"/>
          <p:nvPr/>
        </p:nvSpPr>
        <p:spPr>
          <a:xfrm>
            <a:off x="348871" y="528065"/>
            <a:ext cx="8114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Los bordes de una imagen se calculan </a:t>
            </a:r>
          </a:p>
          <a:p>
            <a:r>
              <a:rPr lang="es-ES_tradnl" sz="3600" dirty="0">
                <a:latin typeface="Trebuchet MS" panose="020B0703020202090204" pitchFamily="34" charset="0"/>
              </a:rPr>
              <a:t>a partir del Gradiente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66581-32B7-3341-A6BC-C7396CA0D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38" y="2128725"/>
            <a:ext cx="714546" cy="405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DA203-CBB3-7744-BDA6-616AF6E009E8}"/>
              </a:ext>
            </a:extLst>
          </p:cNvPr>
          <p:cNvSpPr txBox="1"/>
          <p:nvPr/>
        </p:nvSpPr>
        <p:spPr>
          <a:xfrm>
            <a:off x="348871" y="2118214"/>
            <a:ext cx="5945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En las imágenes el      más pequeño es 1: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2FF688-4E60-2B4E-A0D8-A94E42E168E4}"/>
              </a:ext>
            </a:extLst>
          </p:cNvPr>
          <p:cNvGrpSpPr/>
          <p:nvPr/>
        </p:nvGrpSpPr>
        <p:grpSpPr>
          <a:xfrm>
            <a:off x="2498134" y="3084088"/>
            <a:ext cx="5848005" cy="735041"/>
            <a:chOff x="2498134" y="3084088"/>
            <a:chExt cx="5848005" cy="735041"/>
          </a:xfrm>
        </p:grpSpPr>
        <p:pic>
          <p:nvPicPr>
            <p:cNvPr id="5" name="Picture 4" descr="A clock in the middle of a watch&#10;&#10;Description automatically generated">
              <a:extLst>
                <a:ext uri="{FF2B5EF4-FFF2-40B4-BE49-F238E27FC236}">
                  <a16:creationId xmlns:a16="http://schemas.microsoft.com/office/drawing/2014/main" id="{2C20D23A-3552-2742-A1E0-BE8E2355D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8134" y="3084088"/>
              <a:ext cx="4252737" cy="73504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F324603-1122-4041-B2B9-E748F8FFA959}"/>
                </a:ext>
              </a:extLst>
            </p:cNvPr>
            <p:cNvSpPr/>
            <p:nvPr/>
          </p:nvSpPr>
          <p:spPr>
            <a:xfrm>
              <a:off x="7063416" y="3251553"/>
              <a:ext cx="12827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GRANDIENTE EN</a:t>
              </a:r>
            </a:p>
            <a:p>
              <a:r>
                <a:rPr lang="es-ES_tradnl" sz="1200" dirty="0">
                  <a:latin typeface="Trebuchet MS" panose="020B0703020202090204" pitchFamily="34" charset="0"/>
                </a:rPr>
                <a:t>DIRECCIÓN i</a:t>
              </a:r>
              <a:endParaRPr lang="en-CL" sz="12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DD0ABD-B533-FE42-B721-A93260AF1CDD}"/>
              </a:ext>
            </a:extLst>
          </p:cNvPr>
          <p:cNvGrpSpPr/>
          <p:nvPr/>
        </p:nvGrpSpPr>
        <p:grpSpPr>
          <a:xfrm>
            <a:off x="2498134" y="3997799"/>
            <a:ext cx="5848004" cy="735041"/>
            <a:chOff x="2498134" y="3997799"/>
            <a:chExt cx="5848004" cy="735041"/>
          </a:xfrm>
        </p:grpSpPr>
        <p:pic>
          <p:nvPicPr>
            <p:cNvPr id="7" name="Picture 6" descr="A clock in the middle of a watch&#10;&#10;Description automatically generated">
              <a:extLst>
                <a:ext uri="{FF2B5EF4-FFF2-40B4-BE49-F238E27FC236}">
                  <a16:creationId xmlns:a16="http://schemas.microsoft.com/office/drawing/2014/main" id="{ACE8184A-105B-D14B-82EE-C063CE133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8134" y="3997799"/>
              <a:ext cx="4147731" cy="73504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C124B9-F027-C445-8F33-E34315C2D0AE}"/>
                </a:ext>
              </a:extLst>
            </p:cNvPr>
            <p:cNvSpPr/>
            <p:nvPr/>
          </p:nvSpPr>
          <p:spPr>
            <a:xfrm>
              <a:off x="7063415" y="4094379"/>
              <a:ext cx="12827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GRANDIENTE EN</a:t>
              </a:r>
            </a:p>
            <a:p>
              <a:r>
                <a:rPr lang="es-ES_tradnl" sz="1200" dirty="0">
                  <a:latin typeface="Trebuchet MS" panose="020B0703020202090204" pitchFamily="34" charset="0"/>
                </a:rPr>
                <a:t>DIRECCIÓN j</a:t>
              </a:r>
              <a:endParaRPr lang="en-CL" sz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6B83F3-78AE-E341-9F6E-3F9F24FC206B}"/>
              </a:ext>
            </a:extLst>
          </p:cNvPr>
          <p:cNvGrpSpPr/>
          <p:nvPr/>
        </p:nvGrpSpPr>
        <p:grpSpPr>
          <a:xfrm>
            <a:off x="209903" y="4849500"/>
            <a:ext cx="4414599" cy="1474006"/>
            <a:chOff x="209903" y="4849500"/>
            <a:chExt cx="4414599" cy="1474006"/>
          </a:xfrm>
        </p:grpSpPr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E5A8AC3-D794-B843-B7FD-122553FD9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903" y="5145886"/>
              <a:ext cx="4414599" cy="999822"/>
            </a:xfrm>
            <a:prstGeom prst="rect">
              <a:avLst/>
            </a:prstGeom>
          </p:spPr>
        </p:pic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7CDD15B-1135-2A48-81A9-D989D1B3046E}"/>
                </a:ext>
              </a:extLst>
            </p:cNvPr>
            <p:cNvSpPr/>
            <p:nvPr/>
          </p:nvSpPr>
          <p:spPr>
            <a:xfrm rot="7382954">
              <a:off x="2275311" y="4871835"/>
              <a:ext cx="283780" cy="23911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ECA86D-27A7-DC42-B668-5E3750CCC699}"/>
                </a:ext>
              </a:extLst>
            </p:cNvPr>
            <p:cNvSpPr/>
            <p:nvPr/>
          </p:nvSpPr>
          <p:spPr>
            <a:xfrm>
              <a:off x="2137777" y="6046507"/>
              <a:ext cx="9140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MAGNITUD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3B34AD-E359-7942-81E9-B8DA6966EF02}"/>
              </a:ext>
            </a:extLst>
          </p:cNvPr>
          <p:cNvGrpSpPr/>
          <p:nvPr/>
        </p:nvGrpSpPr>
        <p:grpSpPr>
          <a:xfrm>
            <a:off x="5611202" y="4939886"/>
            <a:ext cx="3091759" cy="1414599"/>
            <a:chOff x="5611202" y="4939886"/>
            <a:chExt cx="3091759" cy="1414599"/>
          </a:xfrm>
        </p:grpSpPr>
        <p:pic>
          <p:nvPicPr>
            <p:cNvPr id="11" name="Picture 10" descr="A picture containing letter&#10;&#10;Description automatically generated">
              <a:extLst>
                <a:ext uri="{FF2B5EF4-FFF2-40B4-BE49-F238E27FC236}">
                  <a16:creationId xmlns:a16="http://schemas.microsoft.com/office/drawing/2014/main" id="{F5512B83-CB84-CA47-954B-4D884C98A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1202" y="5084358"/>
              <a:ext cx="3091759" cy="1061350"/>
            </a:xfrm>
            <a:prstGeom prst="rect">
              <a:avLst/>
            </a:prstGeom>
          </p:spPr>
        </p:pic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CAF05636-E15A-5A44-A418-812A30894470}"/>
                </a:ext>
              </a:extLst>
            </p:cNvPr>
            <p:cNvSpPr/>
            <p:nvPr/>
          </p:nvSpPr>
          <p:spPr>
            <a:xfrm rot="2109472">
              <a:off x="6424132" y="4939886"/>
              <a:ext cx="283780" cy="23911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21F3D8-DCF7-D844-8BE3-64AEAF3412E9}"/>
                </a:ext>
              </a:extLst>
            </p:cNvPr>
            <p:cNvSpPr/>
            <p:nvPr/>
          </p:nvSpPr>
          <p:spPr>
            <a:xfrm>
              <a:off x="7063415" y="6077486"/>
              <a:ext cx="7601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ÁNGULO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69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32981C-0770-E54A-B68C-F67EE395BF8E}"/>
              </a:ext>
            </a:extLst>
          </p:cNvPr>
          <p:cNvSpPr txBox="1"/>
          <p:nvPr/>
        </p:nvSpPr>
        <p:spPr>
          <a:xfrm>
            <a:off x="348871" y="528065"/>
            <a:ext cx="8114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Los bordes de una imagen se calculan </a:t>
            </a:r>
          </a:p>
          <a:p>
            <a:r>
              <a:rPr lang="es-ES_tradnl" sz="3600" dirty="0">
                <a:latin typeface="Trebuchet MS" panose="020B0703020202090204" pitchFamily="34" charset="0"/>
              </a:rPr>
              <a:t>a partir del Gradiente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DA203-CBB3-7744-BDA6-616AF6E009E8}"/>
              </a:ext>
            </a:extLst>
          </p:cNvPr>
          <p:cNvSpPr txBox="1"/>
          <p:nvPr/>
        </p:nvSpPr>
        <p:spPr>
          <a:xfrm>
            <a:off x="348871" y="2118214"/>
            <a:ext cx="3448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En términos generales: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324603-1122-4041-B2B9-E748F8FFA959}"/>
              </a:ext>
            </a:extLst>
          </p:cNvPr>
          <p:cNvSpPr/>
          <p:nvPr/>
        </p:nvSpPr>
        <p:spPr>
          <a:xfrm>
            <a:off x="5360741" y="2971177"/>
            <a:ext cx="1282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GRANDIENTE EN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DIRECCIÓN i</a:t>
            </a:r>
            <a:endParaRPr lang="en-CL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C124B9-F027-C445-8F33-E34315C2D0AE}"/>
              </a:ext>
            </a:extLst>
          </p:cNvPr>
          <p:cNvSpPr/>
          <p:nvPr/>
        </p:nvSpPr>
        <p:spPr>
          <a:xfrm>
            <a:off x="5360740" y="3742341"/>
            <a:ext cx="1282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GRANDIENTE EN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DIRECCIÓN j</a:t>
            </a:r>
            <a:endParaRPr lang="en-CL" sz="1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6B83F3-78AE-E341-9F6E-3F9F24FC206B}"/>
              </a:ext>
            </a:extLst>
          </p:cNvPr>
          <p:cNvGrpSpPr/>
          <p:nvPr/>
        </p:nvGrpSpPr>
        <p:grpSpPr>
          <a:xfrm>
            <a:off x="209903" y="4849500"/>
            <a:ext cx="4414599" cy="1474006"/>
            <a:chOff x="209903" y="4849500"/>
            <a:chExt cx="4414599" cy="1474006"/>
          </a:xfrm>
        </p:grpSpPr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E5A8AC3-D794-B843-B7FD-122553FD9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903" y="5145886"/>
              <a:ext cx="4414599" cy="999822"/>
            </a:xfrm>
            <a:prstGeom prst="rect">
              <a:avLst/>
            </a:prstGeom>
          </p:spPr>
        </p:pic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7CDD15B-1135-2A48-81A9-D989D1B3046E}"/>
                </a:ext>
              </a:extLst>
            </p:cNvPr>
            <p:cNvSpPr/>
            <p:nvPr/>
          </p:nvSpPr>
          <p:spPr>
            <a:xfrm rot="7382954">
              <a:off x="2275311" y="4871835"/>
              <a:ext cx="283780" cy="23911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ECA86D-27A7-DC42-B668-5E3750CCC699}"/>
                </a:ext>
              </a:extLst>
            </p:cNvPr>
            <p:cNvSpPr/>
            <p:nvPr/>
          </p:nvSpPr>
          <p:spPr>
            <a:xfrm>
              <a:off x="2137777" y="6046507"/>
              <a:ext cx="9140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MAGNITUD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3B34AD-E359-7942-81E9-B8DA6966EF02}"/>
              </a:ext>
            </a:extLst>
          </p:cNvPr>
          <p:cNvGrpSpPr/>
          <p:nvPr/>
        </p:nvGrpSpPr>
        <p:grpSpPr>
          <a:xfrm>
            <a:off x="5611202" y="4939886"/>
            <a:ext cx="3091759" cy="1414599"/>
            <a:chOff x="5611202" y="4939886"/>
            <a:chExt cx="3091759" cy="1414599"/>
          </a:xfrm>
        </p:grpSpPr>
        <p:pic>
          <p:nvPicPr>
            <p:cNvPr id="11" name="Picture 10" descr="A picture containing letter&#10;&#10;Description automatically generated">
              <a:extLst>
                <a:ext uri="{FF2B5EF4-FFF2-40B4-BE49-F238E27FC236}">
                  <a16:creationId xmlns:a16="http://schemas.microsoft.com/office/drawing/2014/main" id="{F5512B83-CB84-CA47-954B-4D884C98A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1202" y="5084358"/>
              <a:ext cx="3091759" cy="1061350"/>
            </a:xfrm>
            <a:prstGeom prst="rect">
              <a:avLst/>
            </a:prstGeom>
          </p:spPr>
        </p:pic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CAF05636-E15A-5A44-A418-812A30894470}"/>
                </a:ext>
              </a:extLst>
            </p:cNvPr>
            <p:cNvSpPr/>
            <p:nvPr/>
          </p:nvSpPr>
          <p:spPr>
            <a:xfrm rot="2109472">
              <a:off x="6424132" y="4939886"/>
              <a:ext cx="283780" cy="23911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21F3D8-DCF7-D844-8BE3-64AEAF3412E9}"/>
                </a:ext>
              </a:extLst>
            </p:cNvPr>
            <p:cNvSpPr/>
            <p:nvPr/>
          </p:nvSpPr>
          <p:spPr>
            <a:xfrm>
              <a:off x="7063415" y="6077486"/>
              <a:ext cx="7601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ÁNGULO</a:t>
              </a:r>
            </a:p>
          </p:txBody>
        </p:sp>
      </p:grpSp>
      <p:pic>
        <p:nvPicPr>
          <p:cNvPr id="23" name="Picture 22" descr="A picture containing clock&#10;&#10;Description automatically generated">
            <a:extLst>
              <a:ext uri="{FF2B5EF4-FFF2-40B4-BE49-F238E27FC236}">
                <a16:creationId xmlns:a16="http://schemas.microsoft.com/office/drawing/2014/main" id="{E4160680-F1A2-7348-BE71-79B7EC3F3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699" y="2755721"/>
            <a:ext cx="1944025" cy="828011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1FF84CFC-83A6-7C47-A33C-8B32865D80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01"/>
          <a:stretch/>
        </p:blipFill>
        <p:spPr>
          <a:xfrm>
            <a:off x="3122620" y="3671171"/>
            <a:ext cx="1607035" cy="75601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B57602-CEA1-A14D-A913-78742266E743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4855779" y="2208575"/>
            <a:ext cx="822931" cy="712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table&#10;&#10;Description automatically generated">
            <a:extLst>
              <a:ext uri="{FF2B5EF4-FFF2-40B4-BE49-F238E27FC236}">
                <a16:creationId xmlns:a16="http://schemas.microsoft.com/office/drawing/2014/main" id="{6A2B110C-74D5-8F42-9A48-425983580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710" y="1897425"/>
            <a:ext cx="393700" cy="6223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74B174B-E101-9745-A874-02E275E39272}"/>
              </a:ext>
            </a:extLst>
          </p:cNvPr>
          <p:cNvSpPr/>
          <p:nvPr/>
        </p:nvSpPr>
        <p:spPr>
          <a:xfrm>
            <a:off x="6040541" y="1700004"/>
            <a:ext cx="29523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latin typeface="Trebuchet MS" panose="020B0703020202090204" pitchFamily="34" charset="0"/>
              </a:rPr>
              <a:t>Máscara que realiza el gradiente y filtra el ruido (filtro pasa bajos)</a:t>
            </a:r>
            <a:endParaRPr lang="en-CL" sz="1600" dirty="0"/>
          </a:p>
        </p:txBody>
      </p:sp>
    </p:spTree>
    <p:extLst>
      <p:ext uri="{BB962C8B-B14F-4D97-AF65-F5344CB8AC3E}">
        <p14:creationId xmlns:p14="http://schemas.microsoft.com/office/powerpoint/2010/main" val="586769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32981C-0770-E54A-B68C-F67EE395BF8E}"/>
              </a:ext>
            </a:extLst>
          </p:cNvPr>
          <p:cNvSpPr txBox="1"/>
          <p:nvPr/>
        </p:nvSpPr>
        <p:spPr>
          <a:xfrm>
            <a:off x="348871" y="528065"/>
            <a:ext cx="8114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Los bordes de una imagen se calculan </a:t>
            </a:r>
          </a:p>
          <a:p>
            <a:r>
              <a:rPr lang="es-ES_tradnl" sz="3600" dirty="0">
                <a:latin typeface="Trebuchet MS" panose="020B0703020202090204" pitchFamily="34" charset="0"/>
              </a:rPr>
              <a:t>a partir del Gradiente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66581-32B7-3341-A6BC-C7396CA0D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38" y="2128725"/>
            <a:ext cx="714546" cy="405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DA203-CBB3-7744-BDA6-616AF6E009E8}"/>
              </a:ext>
            </a:extLst>
          </p:cNvPr>
          <p:cNvSpPr txBox="1"/>
          <p:nvPr/>
        </p:nvSpPr>
        <p:spPr>
          <a:xfrm>
            <a:off x="348871" y="2118214"/>
            <a:ext cx="5945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En las imágenes el      más pequeño es 1: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2FF688-4E60-2B4E-A0D8-A94E42E168E4}"/>
              </a:ext>
            </a:extLst>
          </p:cNvPr>
          <p:cNvGrpSpPr/>
          <p:nvPr/>
        </p:nvGrpSpPr>
        <p:grpSpPr>
          <a:xfrm>
            <a:off x="2498134" y="3084088"/>
            <a:ext cx="5848005" cy="735041"/>
            <a:chOff x="2498134" y="3084088"/>
            <a:chExt cx="5848005" cy="735041"/>
          </a:xfrm>
        </p:grpSpPr>
        <p:pic>
          <p:nvPicPr>
            <p:cNvPr id="5" name="Picture 4" descr="A clock in the middle of a watch&#10;&#10;Description automatically generated">
              <a:extLst>
                <a:ext uri="{FF2B5EF4-FFF2-40B4-BE49-F238E27FC236}">
                  <a16:creationId xmlns:a16="http://schemas.microsoft.com/office/drawing/2014/main" id="{2C20D23A-3552-2742-A1E0-BE8E2355D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8134" y="3084088"/>
              <a:ext cx="4252737" cy="73504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F324603-1122-4041-B2B9-E748F8FFA959}"/>
                </a:ext>
              </a:extLst>
            </p:cNvPr>
            <p:cNvSpPr/>
            <p:nvPr/>
          </p:nvSpPr>
          <p:spPr>
            <a:xfrm>
              <a:off x="7063416" y="3251553"/>
              <a:ext cx="12827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GRANDIENTE EN</a:t>
              </a:r>
            </a:p>
            <a:p>
              <a:r>
                <a:rPr lang="es-ES_tradnl" sz="1200" dirty="0">
                  <a:latin typeface="Trebuchet MS" panose="020B0703020202090204" pitchFamily="34" charset="0"/>
                </a:rPr>
                <a:t>DIRECCIÓN i</a:t>
              </a:r>
              <a:endParaRPr lang="en-CL" sz="12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DD0ABD-B533-FE42-B721-A93260AF1CDD}"/>
              </a:ext>
            </a:extLst>
          </p:cNvPr>
          <p:cNvGrpSpPr/>
          <p:nvPr/>
        </p:nvGrpSpPr>
        <p:grpSpPr>
          <a:xfrm>
            <a:off x="2498134" y="3997799"/>
            <a:ext cx="5848004" cy="735041"/>
            <a:chOff x="2498134" y="3997799"/>
            <a:chExt cx="5848004" cy="735041"/>
          </a:xfrm>
        </p:grpSpPr>
        <p:pic>
          <p:nvPicPr>
            <p:cNvPr id="7" name="Picture 6" descr="A clock in the middle of a watch&#10;&#10;Description automatically generated">
              <a:extLst>
                <a:ext uri="{FF2B5EF4-FFF2-40B4-BE49-F238E27FC236}">
                  <a16:creationId xmlns:a16="http://schemas.microsoft.com/office/drawing/2014/main" id="{ACE8184A-105B-D14B-82EE-C063CE133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8134" y="3997799"/>
              <a:ext cx="4147731" cy="73504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C124B9-F027-C445-8F33-E34315C2D0AE}"/>
                </a:ext>
              </a:extLst>
            </p:cNvPr>
            <p:cNvSpPr/>
            <p:nvPr/>
          </p:nvSpPr>
          <p:spPr>
            <a:xfrm>
              <a:off x="7063415" y="4094379"/>
              <a:ext cx="12827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GRANDIENTE EN</a:t>
              </a:r>
            </a:p>
            <a:p>
              <a:r>
                <a:rPr lang="es-ES_tradnl" sz="1200" dirty="0">
                  <a:latin typeface="Trebuchet MS" panose="020B0703020202090204" pitchFamily="34" charset="0"/>
                </a:rPr>
                <a:t>DIRECCIÓN j</a:t>
              </a:r>
              <a:endParaRPr lang="en-CL" sz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6B83F3-78AE-E341-9F6E-3F9F24FC206B}"/>
              </a:ext>
            </a:extLst>
          </p:cNvPr>
          <p:cNvGrpSpPr/>
          <p:nvPr/>
        </p:nvGrpSpPr>
        <p:grpSpPr>
          <a:xfrm>
            <a:off x="209903" y="4849500"/>
            <a:ext cx="4414599" cy="1474006"/>
            <a:chOff x="209903" y="4849500"/>
            <a:chExt cx="4414599" cy="1474006"/>
          </a:xfrm>
        </p:grpSpPr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E5A8AC3-D794-B843-B7FD-122553FD9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903" y="5145886"/>
              <a:ext cx="4414599" cy="999822"/>
            </a:xfrm>
            <a:prstGeom prst="rect">
              <a:avLst/>
            </a:prstGeom>
          </p:spPr>
        </p:pic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7CDD15B-1135-2A48-81A9-D989D1B3046E}"/>
                </a:ext>
              </a:extLst>
            </p:cNvPr>
            <p:cNvSpPr/>
            <p:nvPr/>
          </p:nvSpPr>
          <p:spPr>
            <a:xfrm rot="7382954">
              <a:off x="2275311" y="4871835"/>
              <a:ext cx="283780" cy="23911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ECA86D-27A7-DC42-B668-5E3750CCC699}"/>
                </a:ext>
              </a:extLst>
            </p:cNvPr>
            <p:cNvSpPr/>
            <p:nvPr/>
          </p:nvSpPr>
          <p:spPr>
            <a:xfrm>
              <a:off x="2137777" y="6046507"/>
              <a:ext cx="9140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MAGNITUD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3B34AD-E359-7942-81E9-B8DA6966EF02}"/>
              </a:ext>
            </a:extLst>
          </p:cNvPr>
          <p:cNvGrpSpPr/>
          <p:nvPr/>
        </p:nvGrpSpPr>
        <p:grpSpPr>
          <a:xfrm>
            <a:off x="5611202" y="4939886"/>
            <a:ext cx="3091759" cy="1414599"/>
            <a:chOff x="5611202" y="4939886"/>
            <a:chExt cx="3091759" cy="1414599"/>
          </a:xfrm>
        </p:grpSpPr>
        <p:pic>
          <p:nvPicPr>
            <p:cNvPr id="11" name="Picture 10" descr="A picture containing letter&#10;&#10;Description automatically generated">
              <a:extLst>
                <a:ext uri="{FF2B5EF4-FFF2-40B4-BE49-F238E27FC236}">
                  <a16:creationId xmlns:a16="http://schemas.microsoft.com/office/drawing/2014/main" id="{F5512B83-CB84-CA47-954B-4D884C98A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1202" y="5084358"/>
              <a:ext cx="3091759" cy="1061350"/>
            </a:xfrm>
            <a:prstGeom prst="rect">
              <a:avLst/>
            </a:prstGeom>
          </p:spPr>
        </p:pic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CAF05636-E15A-5A44-A418-812A30894470}"/>
                </a:ext>
              </a:extLst>
            </p:cNvPr>
            <p:cNvSpPr/>
            <p:nvPr/>
          </p:nvSpPr>
          <p:spPr>
            <a:xfrm rot="2109472">
              <a:off x="6424132" y="4939886"/>
              <a:ext cx="283780" cy="23911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21F3D8-DCF7-D844-8BE3-64AEAF3412E9}"/>
                </a:ext>
              </a:extLst>
            </p:cNvPr>
            <p:cNvSpPr/>
            <p:nvPr/>
          </p:nvSpPr>
          <p:spPr>
            <a:xfrm>
              <a:off x="7063415" y="6077486"/>
              <a:ext cx="7601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ÁNGULO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84898A6-BBB0-FE4E-AA28-87CF14F0F8A3}"/>
              </a:ext>
            </a:extLst>
          </p:cNvPr>
          <p:cNvSpPr txBox="1"/>
          <p:nvPr/>
        </p:nvSpPr>
        <p:spPr>
          <a:xfrm>
            <a:off x="6294729" y="1444104"/>
            <a:ext cx="2165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b="1" dirty="0">
                <a:latin typeface="Times" pitchFamily="2" charset="0"/>
              </a:rPr>
              <a:t>h</a:t>
            </a:r>
            <a:r>
              <a:rPr lang="en-CL" sz="3200" dirty="0"/>
              <a:t>  = [ -1 , 1 ]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C37C8A-3EEF-1D46-83A7-A69AD17AB300}"/>
              </a:ext>
            </a:extLst>
          </p:cNvPr>
          <p:cNvCxnSpPr>
            <a:cxnSpLocks/>
          </p:cNvCxnSpPr>
          <p:nvPr/>
        </p:nvCxnSpPr>
        <p:spPr>
          <a:xfrm flipV="1">
            <a:off x="6544034" y="2028879"/>
            <a:ext cx="0" cy="1011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568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10.02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5882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70627" y="610381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40073" y="1954454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92473" y="3392606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92473" y="4376041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7339" y="5406516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118694" y="6386467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58490" y="6151614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29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10.04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33" y="4667282"/>
            <a:ext cx="4324577" cy="1365656"/>
          </a:xfrm>
          <a:prstGeom prst="rect">
            <a:avLst/>
          </a:prstGeom>
        </p:spPr>
      </p:pic>
      <p:pic>
        <p:nvPicPr>
          <p:cNvPr id="6" name="Picture 5" descr="Screen Shot 2015-11-02 at 10.04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88" y="1058830"/>
            <a:ext cx="3831423" cy="19346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758" y="2897152"/>
            <a:ext cx="3793488" cy="1934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C95FA3-5D09-0D41-95A5-8CA29F7ACFC1}"/>
              </a:ext>
            </a:extLst>
          </p:cNvPr>
          <p:cNvSpPr txBox="1"/>
          <p:nvPr/>
        </p:nvSpPr>
        <p:spPr>
          <a:xfrm>
            <a:off x="128154" y="394661"/>
            <a:ext cx="9100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Máscaras usadas para calcular el Gradiente</a:t>
            </a:r>
          </a:p>
        </p:txBody>
      </p:sp>
    </p:spTree>
    <p:extLst>
      <p:ext uri="{BB962C8B-B14F-4D97-AF65-F5344CB8AC3E}">
        <p14:creationId xmlns:p14="http://schemas.microsoft.com/office/powerpoint/2010/main" val="2511043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09" y="1129038"/>
            <a:ext cx="3826355" cy="1743782"/>
          </a:xfrm>
          <a:prstGeom prst="rect">
            <a:avLst/>
          </a:prstGeom>
        </p:spPr>
      </p:pic>
      <p:pic>
        <p:nvPicPr>
          <p:cNvPr id="6" name="Picture 5" descr="Screen Shot 2015-11-02 at 10.13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951" y="3731357"/>
            <a:ext cx="4421103" cy="1669798"/>
          </a:xfrm>
          <a:prstGeom prst="rect">
            <a:avLst/>
          </a:prstGeom>
        </p:spPr>
      </p:pic>
      <p:pic>
        <p:nvPicPr>
          <p:cNvPr id="7" name="Picture 6" descr="Screen Shot 2015-11-02 at 10.12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7" y="3628597"/>
            <a:ext cx="4421103" cy="1968728"/>
          </a:xfrm>
          <a:prstGeom prst="rect">
            <a:avLst/>
          </a:prstGeom>
        </p:spPr>
      </p:pic>
      <p:pic>
        <p:nvPicPr>
          <p:cNvPr id="8" name="Picture 7" descr="Screen Shot 2015-11-02 at 10.18.1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810953"/>
            <a:ext cx="2933700" cy="927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034" y="5392013"/>
            <a:ext cx="405998" cy="7270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7548" y="5315813"/>
            <a:ext cx="405998" cy="78367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33028" y="1077512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2254" y="1095173"/>
            <a:ext cx="803599" cy="3003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5167" y="492737"/>
            <a:ext cx="3938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>
                <a:latin typeface="Trebuchet MS"/>
                <a:cs typeface="Trebuchet MS"/>
              </a:rPr>
              <a:t>Máscaras Gaussianas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78C159-41BA-4241-95C8-94C7F5CDBE51}"/>
              </a:ext>
            </a:extLst>
          </p:cNvPr>
          <p:cNvSpPr/>
          <p:nvPr/>
        </p:nvSpPr>
        <p:spPr>
          <a:xfrm>
            <a:off x="6664053" y="2127042"/>
            <a:ext cx="14566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FILTRO PASABAJOS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CAAF5B-CAE9-0D45-AB2E-F2286E4D34D9}"/>
              </a:ext>
            </a:extLst>
          </p:cNvPr>
          <p:cNvSpPr/>
          <p:nvPr/>
        </p:nvSpPr>
        <p:spPr>
          <a:xfrm>
            <a:off x="1971184" y="5617023"/>
            <a:ext cx="1231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GRADIENTE EN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DIRECCIÓN 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C918CB-21F2-5047-8573-BE6C6064F131}"/>
              </a:ext>
            </a:extLst>
          </p:cNvPr>
          <p:cNvSpPr/>
          <p:nvPr/>
        </p:nvSpPr>
        <p:spPr>
          <a:xfrm>
            <a:off x="7716403" y="5524690"/>
            <a:ext cx="1231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GRADIENTE EN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DIRECCIÓN y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19D2652-A55F-684D-96BA-37607E80775A}"/>
              </a:ext>
            </a:extLst>
          </p:cNvPr>
          <p:cNvSpPr/>
          <p:nvPr/>
        </p:nvSpPr>
        <p:spPr>
          <a:xfrm rot="7382954">
            <a:off x="3526042" y="3182533"/>
            <a:ext cx="283780" cy="23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CC693DC-CB87-404F-ADF0-59FD0B9B4F59}"/>
              </a:ext>
            </a:extLst>
          </p:cNvPr>
          <p:cNvSpPr/>
          <p:nvPr/>
        </p:nvSpPr>
        <p:spPr>
          <a:xfrm rot="14217046" flipH="1">
            <a:off x="5700974" y="3182533"/>
            <a:ext cx="283780" cy="23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990402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B5AF92-D91D-9B4B-8D4A-C3D639568B32}"/>
              </a:ext>
            </a:extLst>
          </p:cNvPr>
          <p:cNvSpPr txBox="1"/>
          <p:nvPr/>
        </p:nvSpPr>
        <p:spPr>
          <a:xfrm>
            <a:off x="3642899" y="2935014"/>
            <a:ext cx="1858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Ejemplos</a:t>
            </a:r>
          </a:p>
        </p:txBody>
      </p:sp>
    </p:spTree>
    <p:extLst>
      <p:ext uri="{BB962C8B-B14F-4D97-AF65-F5344CB8AC3E}">
        <p14:creationId xmlns:p14="http://schemas.microsoft.com/office/powerpoint/2010/main" val="1313439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10.01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0"/>
            <a:ext cx="4288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60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9.14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800"/>
            <a:ext cx="9144000" cy="36851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429" y="5315487"/>
            <a:ext cx="837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ebuchet MS"/>
                <a:cs typeface="Trebuchet MS"/>
              </a:rPr>
              <a:t>Original                            </a:t>
            </a:r>
            <a:r>
              <a:rPr lang="en-US" sz="1600" dirty="0" err="1">
                <a:latin typeface="Trebuchet MS"/>
                <a:cs typeface="Trebuchet MS"/>
              </a:rPr>
              <a:t>Sobel</a:t>
            </a:r>
            <a:r>
              <a:rPr lang="en-US" sz="1600" dirty="0">
                <a:latin typeface="Trebuchet MS"/>
                <a:cs typeface="Trebuchet MS"/>
              </a:rPr>
              <a:t>                           Prewitt                             Gaussian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BA49E-9770-9F43-9E6E-FE106136239D}"/>
              </a:ext>
            </a:extLst>
          </p:cNvPr>
          <p:cNvSpPr txBox="1"/>
          <p:nvPr/>
        </p:nvSpPr>
        <p:spPr>
          <a:xfrm>
            <a:off x="416223" y="538655"/>
            <a:ext cx="1858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Ejemplos</a:t>
            </a:r>
          </a:p>
        </p:txBody>
      </p:sp>
    </p:spTree>
    <p:extLst>
      <p:ext uri="{BB962C8B-B14F-4D97-AF65-F5344CB8AC3E}">
        <p14:creationId xmlns:p14="http://schemas.microsoft.com/office/powerpoint/2010/main" val="2575517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9144000" cy="581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06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9.1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40"/>
            <a:ext cx="9144000" cy="62687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091" y="6224927"/>
            <a:ext cx="69239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ebuchet MS"/>
                <a:cs typeface="Trebuchet MS"/>
              </a:rPr>
              <a:t>        Gaussian                                                                    Threshold = 3</a:t>
            </a:r>
          </a:p>
          <a:p>
            <a:r>
              <a:rPr lang="en-US" sz="1600" dirty="0">
                <a:latin typeface="Trebuchet MS"/>
                <a:cs typeface="Trebuchet MS"/>
              </a:rPr>
              <a:t>(logarithmical scale)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16F5D-AC1B-5245-855F-2E0BAC8BDD1E}"/>
              </a:ext>
            </a:extLst>
          </p:cNvPr>
          <p:cNvSpPr txBox="1"/>
          <p:nvPr/>
        </p:nvSpPr>
        <p:spPr>
          <a:xfrm>
            <a:off x="940001" y="6194149"/>
            <a:ext cx="223651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/>
                <a:cs typeface="Trebuchet MS"/>
              </a:rPr>
              <a:t>Gaussiana</a:t>
            </a:r>
          </a:p>
          <a:p>
            <a:pPr algn="ctr"/>
            <a:r>
              <a:rPr lang="es-ES_tradnl" dirty="0">
                <a:latin typeface="Trebuchet MS"/>
                <a:cs typeface="Trebuchet MS"/>
              </a:rPr>
              <a:t>(escala logarítmica)</a:t>
            </a:r>
          </a:p>
        </p:txBody>
      </p:sp>
    </p:spTree>
    <p:extLst>
      <p:ext uri="{BB962C8B-B14F-4D97-AF65-F5344CB8AC3E}">
        <p14:creationId xmlns:p14="http://schemas.microsoft.com/office/powerpoint/2010/main" val="3749744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9144000" cy="58146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5412AB-98D3-D84B-AD5A-C818BED41406}"/>
              </a:ext>
            </a:extLst>
          </p:cNvPr>
          <p:cNvSpPr txBox="1"/>
          <p:nvPr/>
        </p:nvSpPr>
        <p:spPr>
          <a:xfrm>
            <a:off x="5612613" y="3543658"/>
            <a:ext cx="5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Taza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4E9CA-FBA8-9D4A-A1AF-A6BD598AC4DB}"/>
              </a:ext>
            </a:extLst>
          </p:cNvPr>
          <p:cNvSpPr txBox="1"/>
          <p:nvPr/>
        </p:nvSpPr>
        <p:spPr>
          <a:xfrm>
            <a:off x="4542155" y="520133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Mesa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8CE45-1226-B54F-AE58-423DFD499881}"/>
              </a:ext>
            </a:extLst>
          </p:cNvPr>
          <p:cNvSpPr txBox="1"/>
          <p:nvPr/>
        </p:nvSpPr>
        <p:spPr>
          <a:xfrm>
            <a:off x="2504058" y="372832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91E88-9634-6D43-8DCD-F94DBD880481}"/>
              </a:ext>
            </a:extLst>
          </p:cNvPr>
          <p:cNvSpPr txBox="1"/>
          <p:nvPr/>
        </p:nvSpPr>
        <p:spPr>
          <a:xfrm>
            <a:off x="4279741" y="161063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Cielo</a:t>
            </a:r>
          </a:p>
        </p:txBody>
      </p:sp>
    </p:spTree>
    <p:extLst>
      <p:ext uri="{BB962C8B-B14F-4D97-AF65-F5344CB8AC3E}">
        <p14:creationId xmlns:p14="http://schemas.microsoft.com/office/powerpoint/2010/main" val="2217121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9143999" cy="581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53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9" y="776794"/>
            <a:ext cx="7500928" cy="49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6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9" y="776794"/>
            <a:ext cx="7500928" cy="4977732"/>
          </a:xfrm>
          <a:prstGeom prst="rect">
            <a:avLst/>
          </a:prstGeom>
        </p:spPr>
      </p:pic>
      <p:pic>
        <p:nvPicPr>
          <p:cNvPr id="29" name="Picture 28" descr="Screen Shot 2014-09-26 at 8.23.51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9439" y1="80952" x2="29439" y2="80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392" y="2628758"/>
            <a:ext cx="3451936" cy="2529931"/>
          </a:xfrm>
          <a:prstGeom prst="rect">
            <a:avLst/>
          </a:prstGeom>
        </p:spPr>
      </p:pic>
      <p:pic>
        <p:nvPicPr>
          <p:cNvPr id="4" name="Picture 3" descr="c01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5256" y1="57460" x2="75256" y2="57460"/>
                        <a14:backgroundMark x1="38077" y1="58266" x2="38077" y2="58266"/>
                        <a14:backgroundMark x1="46795" y1="62702" x2="46795" y2="62702"/>
                        <a14:backgroundMark x1="25769" y1="62500" x2="25769" y2="62500"/>
                        <a14:backgroundMark x1="22179" y1="52621" x2="22179" y2="52621"/>
                        <a14:backgroundMark x1="85385" y1="60081" x2="85385" y2="60081"/>
                        <a14:backgroundMark x1="84872" y1="48790" x2="84872" y2="48790"/>
                        <a14:backgroundMark x1="66667" y1="54637" x2="66667" y2="54637"/>
                        <a14:backgroundMark x1="65641" y1="64718" x2="65641" y2="64718"/>
                        <a14:backgroundMark x1="47308" y1="51210" x2="47308" y2="51210"/>
                        <a14:backgroundMark x1="38462" y1="61694" x2="38462" y2="61694"/>
                        <a14:backgroundMark x1="17308" y1="57863" x2="46667" y2="57863"/>
                        <a14:backgroundMark x1="14359" y1="65524" x2="47436" y2="68145"/>
                        <a14:backgroundMark x1="58590" y1="50605" x2="67179" y2="62702"/>
                        <a14:backgroundMark x1="48462" y1="56250" x2="79359" y2="63911"/>
                        <a14:backgroundMark x1="18333" y1="49194" x2="44872" y2="50403"/>
                        <a14:backgroundMark x1="78462" y1="43145" x2="86282" y2="43952"/>
                        <a14:backgroundMark x1="82949" y1="49597" x2="84744" y2="64919"/>
                        <a14:backgroundMark x1="76282" y1="54637" x2="74103" y2="59879"/>
                        <a14:backgroundMark x1="13718" y1="47581" x2="13077" y2="65726"/>
                        <a14:backgroundMark x1="17179" y1="70363" x2="35513" y2="70766"/>
                        <a14:backgroundMark x1="55385" y1="63105" x2="62179" y2="68952"/>
                        <a14:backgroundMark x1="73718" y1="68347" x2="72692" y2="68347"/>
                        <a14:backgroundMark x1="57436" y1="69758" x2="62051" y2="705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9144000" cy="58146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33564" y="1379831"/>
            <a:ext cx="587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Taza
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58929" y="5978200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Mesa
</a:t>
            </a:r>
            <a:endParaRPr lang="en-US" dirty="0"/>
          </a:p>
        </p:txBody>
      </p:sp>
      <p:pic>
        <p:nvPicPr>
          <p:cNvPr id="7" name="Picture 6" descr="c01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83333" y1="50202" x2="80769" y2="63105"/>
                        <a14:backgroundMark x1="22436" y1="79234" x2="77949" y2="85887"/>
                        <a14:backgroundMark x1="46154" y1="75202" x2="82436" y2="75000"/>
                        <a14:backgroundMark x1="85769" y1="75202" x2="82308" y2="85081"/>
                        <a14:backgroundMark x1="35128" y1="86492" x2="17821" y2="86290"/>
                        <a14:backgroundMark x1="17692" y1="77621" x2="16410" y2="85685"/>
                        <a14:backgroundMark x1="13205" y1="78629" x2="12692" y2="87903"/>
                        <a14:backgroundMark x1="55256" y1="47581" x2="59872" y2="61492"/>
                        <a14:backgroundMark x1="66154" y1="48387" x2="65897" y2="62298"/>
                        <a14:backgroundMark x1="53974" y1="47177" x2="55385" y2="62298"/>
                        <a14:backgroundMark x1="53205" y1="41734" x2="55513" y2="42339"/>
                        <a14:backgroundMark x1="23205" y1="75806" x2="41538" y2="77621"/>
                        <a14:backgroundMark x1="41667" y1="85685" x2="56282" y2="88105"/>
                        <a14:backgroundMark x1="86923" y1="75202" x2="86795" y2="84073"/>
                        <a14:backgroundMark x1="55513" y1="72581" x2="62436" y2="72782"/>
                        <a14:backgroundMark x1="88077" y1="74395" x2="88077" y2="85484"/>
                        <a14:backgroundMark x1="79744" y1="52621" x2="79359" y2="586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" y="500620"/>
            <a:ext cx="9144000" cy="58146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2288" y="4186287"/>
            <a:ext cx="572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Mar
</a:t>
            </a:r>
            <a:endParaRPr lang="en-US" dirty="0"/>
          </a:p>
        </p:txBody>
      </p:sp>
      <p:pic>
        <p:nvPicPr>
          <p:cNvPr id="9" name="Picture 8" descr="c01.jp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815" b="89718" l="5513" r="93077">
                        <a14:foregroundMark x1="21282" y1="23992" x2="78718" y2="24194"/>
                        <a14:foregroundMark x1="34744" y1="15524" x2="81667" y2="14718"/>
                        <a14:backgroundMark x1="25385" y1="56048" x2="50128" y2="55444"/>
                        <a14:backgroundMark x1="15769" y1="48387" x2="65897" y2="47984"/>
                        <a14:backgroundMark x1="17179" y1="61492" x2="45769" y2="63105"/>
                        <a14:backgroundMark x1="15897" y1="70766" x2="47179" y2="69556"/>
                        <a14:backgroundMark x1="10256" y1="45766" x2="49744" y2="44355"/>
                        <a14:backgroundMark x1="55769" y1="53831" x2="55769" y2="64113"/>
                        <a14:backgroundMark x1="62564" y1="52621" x2="62564" y2="62500"/>
                        <a14:backgroundMark x1="70641" y1="46774" x2="70769" y2="55040"/>
                        <a14:backgroundMark x1="83333" y1="46573" x2="84359" y2="60282"/>
                        <a14:backgroundMark x1="87308" y1="50202" x2="86923" y2="64113"/>
                        <a14:backgroundMark x1="81923" y1="58669" x2="78462" y2="68145"/>
                        <a14:backgroundMark x1="73718" y1="45161" x2="88974" y2="45766"/>
                        <a14:backgroundMark x1="72564" y1="67339" x2="87821" y2="67540"/>
                        <a14:backgroundMark x1="76410" y1="53427" x2="75128" y2="59274"/>
                        <a14:backgroundMark x1="57051" y1="43347" x2="69744" y2="43347"/>
                        <a14:backgroundMark x1="58462" y1="42339" x2="71538" y2="41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" y="516300"/>
            <a:ext cx="9144000" cy="58146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58559" y="592128"/>
            <a:ext cx="651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Cielo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0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6995E-6 4.7544E-6 L -0.41161 -0.29519 " pathEditMode="relative" ptsTypes="AA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51685E-6 3.63299E-6 L -0.07016 0.11214 " pathEditMode="relative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738E-6 -2.37257E-6 L -0.04047 0.1089 " pathEditMode="relative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8691E-7 3.39203E-6 L 0.41004 -0.2263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93" y="-113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" y="520700"/>
            <a:ext cx="9070847" cy="5814646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5267697" y="4698127"/>
            <a:ext cx="1254213" cy="84245"/>
          </a:xfrm>
          <a:custGeom>
            <a:avLst/>
            <a:gdLst>
              <a:gd name="connsiteX0" fmla="*/ 0 w 1254213"/>
              <a:gd name="connsiteY0" fmla="*/ 84245 h 84245"/>
              <a:gd name="connsiteX1" fmla="*/ 0 w 1254213"/>
              <a:gd name="connsiteY1" fmla="*/ 84245 h 84245"/>
              <a:gd name="connsiteX2" fmla="*/ 266520 w 1254213"/>
              <a:gd name="connsiteY2" fmla="*/ 68565 h 84245"/>
              <a:gd name="connsiteX3" fmla="*/ 376264 w 1254213"/>
              <a:gd name="connsiteY3" fmla="*/ 52885 h 84245"/>
              <a:gd name="connsiteX4" fmla="*/ 470330 w 1254213"/>
              <a:gd name="connsiteY4" fmla="*/ 37205 h 84245"/>
              <a:gd name="connsiteX5" fmla="*/ 736850 w 1254213"/>
              <a:gd name="connsiteY5" fmla="*/ 21525 h 84245"/>
              <a:gd name="connsiteX6" fmla="*/ 1222858 w 1254213"/>
              <a:gd name="connsiteY6" fmla="*/ 21525 h 84245"/>
              <a:gd name="connsiteX7" fmla="*/ 1254213 w 1254213"/>
              <a:gd name="connsiteY7" fmla="*/ 37205 h 84245"/>
              <a:gd name="connsiteX8" fmla="*/ 1254213 w 1254213"/>
              <a:gd name="connsiteY8" fmla="*/ 37205 h 8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4213" h="84245">
                <a:moveTo>
                  <a:pt x="0" y="84245"/>
                </a:moveTo>
                <a:lnTo>
                  <a:pt x="0" y="84245"/>
                </a:lnTo>
                <a:cubicBezTo>
                  <a:pt x="88840" y="79018"/>
                  <a:pt x="177834" y="75957"/>
                  <a:pt x="266520" y="68565"/>
                </a:cubicBezTo>
                <a:cubicBezTo>
                  <a:pt x="303345" y="65496"/>
                  <a:pt x="339741" y="58505"/>
                  <a:pt x="376264" y="52885"/>
                </a:cubicBezTo>
                <a:cubicBezTo>
                  <a:pt x="407682" y="48051"/>
                  <a:pt x="438662" y="39959"/>
                  <a:pt x="470330" y="37205"/>
                </a:cubicBezTo>
                <a:cubicBezTo>
                  <a:pt x="558989" y="29494"/>
                  <a:pt x="648010" y="26752"/>
                  <a:pt x="736850" y="21525"/>
                </a:cubicBezTo>
                <a:cubicBezTo>
                  <a:pt x="951350" y="-9120"/>
                  <a:pt x="875959" y="-5163"/>
                  <a:pt x="1222858" y="21525"/>
                </a:cubicBezTo>
                <a:cubicBezTo>
                  <a:pt x="1234509" y="22421"/>
                  <a:pt x="1243761" y="31978"/>
                  <a:pt x="1254213" y="37205"/>
                </a:cubicBezTo>
                <a:lnTo>
                  <a:pt x="1254213" y="37205"/>
                </a:lnTo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Freeform 5"/>
          <p:cNvSpPr/>
          <p:nvPr/>
        </p:nvSpPr>
        <p:spPr>
          <a:xfrm>
            <a:off x="7117661" y="3480940"/>
            <a:ext cx="188132" cy="109759"/>
          </a:xfrm>
          <a:custGeom>
            <a:avLst/>
            <a:gdLst>
              <a:gd name="connsiteX0" fmla="*/ 0 w 188132"/>
              <a:gd name="connsiteY0" fmla="*/ 0 h 109759"/>
              <a:gd name="connsiteX1" fmla="*/ 0 w 188132"/>
              <a:gd name="connsiteY1" fmla="*/ 0 h 109759"/>
              <a:gd name="connsiteX2" fmla="*/ 172455 w 188132"/>
              <a:gd name="connsiteY2" fmla="*/ 78399 h 109759"/>
              <a:gd name="connsiteX3" fmla="*/ 188132 w 188132"/>
              <a:gd name="connsiteY3" fmla="*/ 109759 h 109759"/>
              <a:gd name="connsiteX4" fmla="*/ 188132 w 188132"/>
              <a:gd name="connsiteY4" fmla="*/ 109759 h 10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32" h="109759">
                <a:moveTo>
                  <a:pt x="0" y="0"/>
                </a:moveTo>
                <a:lnTo>
                  <a:pt x="0" y="0"/>
                </a:lnTo>
                <a:cubicBezTo>
                  <a:pt x="36675" y="13755"/>
                  <a:pt x="133169" y="39107"/>
                  <a:pt x="172455" y="78399"/>
                </a:cubicBezTo>
                <a:cubicBezTo>
                  <a:pt x="180718" y="86663"/>
                  <a:pt x="182906" y="99306"/>
                  <a:pt x="188132" y="109759"/>
                </a:cubicBezTo>
                <a:lnTo>
                  <a:pt x="188132" y="109759"/>
                </a:lnTo>
              </a:path>
            </a:pathLst>
          </a:cu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12613" y="3543658"/>
            <a:ext cx="5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Taza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2155" y="520133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Mesa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04058" y="372832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Mar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79741" y="161063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Cielo</a:t>
            </a:r>
          </a:p>
        </p:txBody>
      </p:sp>
    </p:spTree>
    <p:extLst>
      <p:ext uri="{BB962C8B-B14F-4D97-AF65-F5344CB8AC3E}">
        <p14:creationId xmlns:p14="http://schemas.microsoft.com/office/powerpoint/2010/main" val="1140792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za_cafe.mov" descr="taza_cafe.mov">
            <a:hlinkClick r:id="" action="ppaction://media"/>
            <a:extLst>
              <a:ext uri="{FF2B5EF4-FFF2-40B4-BE49-F238E27FC236}">
                <a16:creationId xmlns:a16="http://schemas.microsoft.com/office/drawing/2014/main" id="{4FC45821-3E37-5D4A-B7F5-38514BA1B8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761" y="1052825"/>
            <a:ext cx="6437375" cy="46559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A81E91-6F05-8547-8211-12AE123BE0BB}"/>
              </a:ext>
            </a:extLst>
          </p:cNvPr>
          <p:cNvSpPr/>
          <p:nvPr/>
        </p:nvSpPr>
        <p:spPr>
          <a:xfrm>
            <a:off x="254443" y="857250"/>
            <a:ext cx="6750657" cy="2703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D70AC7-ACE8-7A4E-B661-1E845890BE9F}"/>
              </a:ext>
            </a:extLst>
          </p:cNvPr>
          <p:cNvSpPr/>
          <p:nvPr/>
        </p:nvSpPr>
        <p:spPr>
          <a:xfrm>
            <a:off x="209119" y="5573573"/>
            <a:ext cx="6750657" cy="2703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1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9-26 at 8.48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00"/>
            <a:ext cx="9144000" cy="58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73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201</Words>
  <Application>Microsoft Macintosh PowerPoint</Application>
  <PresentationFormat>On-screen Show (4:3)</PresentationFormat>
  <Paragraphs>74</Paragraphs>
  <Slides>20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Times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35</cp:revision>
  <dcterms:created xsi:type="dcterms:W3CDTF">2014-09-22T14:15:05Z</dcterms:created>
  <dcterms:modified xsi:type="dcterms:W3CDTF">2021-11-15T21:37:07Z</dcterms:modified>
</cp:coreProperties>
</file>